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12" r:id="rId20"/>
    <p:sldId id="313" r:id="rId21"/>
    <p:sldId id="296" r:id="rId22"/>
    <p:sldId id="287" r:id="rId23"/>
    <p:sldId id="320" r:id="rId24"/>
    <p:sldId id="321" r:id="rId25"/>
    <p:sldId id="307" r:id="rId26"/>
    <p:sldId id="322" r:id="rId27"/>
    <p:sldId id="324" r:id="rId28"/>
    <p:sldId id="32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1" autoAdjust="0"/>
    <p:restoredTop sz="93132" autoAdjust="0"/>
  </p:normalViewPr>
  <p:slideViewPr>
    <p:cSldViewPr>
      <p:cViewPr varScale="1">
        <p:scale>
          <a:sx n="107" d="100"/>
          <a:sy n="107" d="100"/>
        </p:scale>
        <p:origin x="176" y="40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hchin/sdet/CMU/project/presentation/share_doc/bts_effort_08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defect_category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share_doc\defect_category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share_doc\defect_category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share_doc\defect_category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87-3B4B-AAB9-2E82C28A6207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168.7</c:v>
                </c:pt>
                <c:pt idx="13">
                  <c:v>168.7</c:v>
                </c:pt>
                <c:pt idx="14">
                  <c:v>183.7</c:v>
                </c:pt>
                <c:pt idx="15">
                  <c:v>202.7</c:v>
                </c:pt>
                <c:pt idx="16">
                  <c:v>222.7</c:v>
                </c:pt>
                <c:pt idx="17">
                  <c:v>242.7</c:v>
                </c:pt>
                <c:pt idx="18">
                  <c:v>267.7</c:v>
                </c:pt>
                <c:pt idx="19">
                  <c:v>274.2</c:v>
                </c:pt>
                <c:pt idx="20">
                  <c:v>284.2</c:v>
                </c:pt>
                <c:pt idx="21">
                  <c:v>302.2</c:v>
                </c:pt>
                <c:pt idx="22">
                  <c:v>342.2</c:v>
                </c:pt>
                <c:pt idx="23">
                  <c:v>373.2</c:v>
                </c:pt>
                <c:pt idx="24">
                  <c:v>381.2</c:v>
                </c:pt>
                <c:pt idx="25">
                  <c:v>401.2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87-3B4B-AAB9-2E82C28A6207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83.1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135.89999999999998</c:v>
                </c:pt>
                <c:pt idx="12">
                  <c:v>156.39999999999998</c:v>
                </c:pt>
                <c:pt idx="13">
                  <c:v>157.09999999999997</c:v>
                </c:pt>
                <c:pt idx="14">
                  <c:v>192.09999999999997</c:v>
                </c:pt>
                <c:pt idx="15">
                  <c:v>212.09999999999997</c:v>
                </c:pt>
                <c:pt idx="16">
                  <c:v>223.09999999999997</c:v>
                </c:pt>
                <c:pt idx="17">
                  <c:v>241.09999999999997</c:v>
                </c:pt>
                <c:pt idx="18">
                  <c:v>261.89999999999998</c:v>
                </c:pt>
                <c:pt idx="19">
                  <c:v>267.39999999999998</c:v>
                </c:pt>
                <c:pt idx="20">
                  <c:v>283.09999999999997</c:v>
                </c:pt>
                <c:pt idx="21">
                  <c:v>301.89999999999998</c:v>
                </c:pt>
                <c:pt idx="22">
                  <c:v>338.9</c:v>
                </c:pt>
                <c:pt idx="23">
                  <c:v>373.4</c:v>
                </c:pt>
                <c:pt idx="24">
                  <c:v>386.4</c:v>
                </c:pt>
                <c:pt idx="25">
                  <c:v>410.4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87-3B4B-AAB9-2E82C28A6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75328"/>
        <c:axId val="190614912"/>
      </c:lineChart>
      <c:dateAx>
        <c:axId val="18827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0614912"/>
        <c:crosses val="autoZero"/>
        <c:auto val="0"/>
        <c:lblOffset val="100"/>
        <c:baseTimeUnit val="days"/>
        <c:majorUnit val="1"/>
        <c:minorUnit val="1"/>
      </c:dateAx>
      <c:valAx>
        <c:axId val="1906149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ko-KR" sz="1400"/>
                  <a:t>(h)</a:t>
                </a:r>
                <a:endParaRPr lang="ko-KR" altLang="en-US" sz="1400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882753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69256711763798"/>
          <c:y val="6.5645944757836611E-2"/>
          <c:w val="0.30418997643082668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3354134938082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DA-C640-81E0-9CFAADAF4095}"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DA-C640-81E0-9CFAADAF40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1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DA-C640-81E0-9CFAADAF4095}"/>
            </c:ext>
          </c:extLst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DA-C640-81E0-9CFAADAF4095}"/>
                </c:ext>
              </c:extLst>
            </c:dLbl>
            <c:dLbl>
              <c:idx val="1"/>
              <c:layout>
                <c:manualLayout>
                  <c:x val="-5.1028141703214773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DA-C640-81E0-9CFAADAF4095}"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DA-C640-81E0-9CFAADAF4095}"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DA-C640-81E0-9CFAADAF4095}"/>
                </c:ext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DA-C640-81E0-9CFAADAF40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2</c:v>
                </c:pt>
                <c:pt idx="1">
                  <c:v>22</c:v>
                </c:pt>
                <c:pt idx="2">
                  <c:v>3</c:v>
                </c:pt>
                <c:pt idx="3">
                  <c:v>2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DA-C640-81E0-9CFAADAF4095}"/>
            </c:ext>
          </c:extLst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DA-C640-81E0-9CFAADAF4095}"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6DA-C640-81E0-9CFAADAF4095}"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6DA-C640-81E0-9CFAADAF4095}"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6DA-C640-81E0-9CFAADAF4095}"/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6DA-C640-81E0-9CFAADAF40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89</c:v>
                </c:pt>
                <c:pt idx="1">
                  <c:v>15</c:v>
                </c:pt>
                <c:pt idx="2">
                  <c:v>3</c:v>
                </c:pt>
                <c:pt idx="3">
                  <c:v>5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6DA-C640-81E0-9CFAADAF40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84096624"/>
        <c:axId val="484097016"/>
      </c:barChart>
      <c:catAx>
        <c:axId val="484096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4097016"/>
        <c:crosses val="autoZero"/>
        <c:auto val="1"/>
        <c:lblAlgn val="ctr"/>
        <c:lblOffset val="100"/>
        <c:noMultiLvlLbl val="0"/>
      </c:catAx>
      <c:valAx>
        <c:axId val="484097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409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117-B745-A73B-3815D45A4E6F}"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17-B745-A73B-3815D45A4E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30</c:v>
                </c:pt>
                <c:pt idx="2">
                  <c:v>16</c:v>
                </c:pt>
                <c:pt idx="3">
                  <c:v>64</c:v>
                </c:pt>
                <c:pt idx="4">
                  <c:v>10</c:v>
                </c:pt>
                <c:pt idx="5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7-B745-A73B-3815D45A4E6F}"/>
            </c:ext>
          </c:extLst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17-B745-A73B-3815D45A4E6F}"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17-B745-A73B-3815D45A4E6F}"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17-B745-A73B-3815D45A4E6F}"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17-B745-A73B-3815D45A4E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91</c:v>
                </c:pt>
                <c:pt idx="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117-B745-A73B-3815D45A4E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6211464"/>
        <c:axId val="613161376"/>
      </c:barChart>
      <c:catAx>
        <c:axId val="616211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161376"/>
        <c:crosses val="autoZero"/>
        <c:auto val="1"/>
        <c:lblAlgn val="ctr"/>
        <c:lblOffset val="100"/>
        <c:noMultiLvlLbl val="0"/>
      </c:catAx>
      <c:valAx>
        <c:axId val="61316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21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Sheet5!$E$4:$E$6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Sheet5!$F$4:$F$6</c:f>
              <c:numCache>
                <c:formatCode>General</c:formatCode>
                <c:ptCount val="3"/>
                <c:pt idx="0">
                  <c:v>1</c:v>
                </c:pt>
                <c:pt idx="1">
                  <c:v>22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C0-9545-9279-9BABF9F0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1686200"/>
        <c:axId val="613161768"/>
      </c:barChart>
      <c:catAx>
        <c:axId val="67168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161768"/>
        <c:crosses val="autoZero"/>
        <c:auto val="1"/>
        <c:lblAlgn val="ctr"/>
        <c:lblOffset val="100"/>
        <c:noMultiLvlLbl val="0"/>
      </c:catAx>
      <c:valAx>
        <c:axId val="613161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1686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6-D646-93A0-D716ED3D7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2370720"/>
        <c:axId val="302373464"/>
      </c:barChart>
      <c:catAx>
        <c:axId val="3023707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373464"/>
        <c:crosses val="autoZero"/>
        <c:auto val="1"/>
        <c:lblAlgn val="ctr"/>
        <c:lblOffset val="100"/>
        <c:noMultiLvlLbl val="0"/>
      </c:catAx>
      <c:valAx>
        <c:axId val="30237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37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E2-FB47-8BC1-D6EB2173B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824400"/>
        <c:axId val="452800376"/>
      </c:barChart>
      <c:catAx>
        <c:axId val="45082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0376"/>
        <c:crosses val="autoZero"/>
        <c:auto val="1"/>
        <c:lblAlgn val="ctr"/>
        <c:lblOffset val="100"/>
        <c:noMultiLvlLbl val="0"/>
      </c:catAx>
      <c:valAx>
        <c:axId val="452800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82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30-CB4B-B00E-298717E391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2801160"/>
        <c:axId val="452801552"/>
      </c:barChart>
      <c:catAx>
        <c:axId val="45280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1552"/>
        <c:crosses val="autoZero"/>
        <c:auto val="1"/>
        <c:lblAlgn val="ctr"/>
        <c:lblOffset val="100"/>
        <c:noMultiLvlLbl val="0"/>
      </c:catAx>
      <c:valAx>
        <c:axId val="45280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1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E-114B-8653-4260279542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2802336"/>
        <c:axId val="452802728"/>
      </c:barChart>
      <c:catAx>
        <c:axId val="45280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2728"/>
        <c:crosses val="autoZero"/>
        <c:auto val="1"/>
        <c:lblAlgn val="ctr"/>
        <c:lblOffset val="100"/>
        <c:noMultiLvlLbl val="0"/>
      </c:catAx>
      <c:valAx>
        <c:axId val="452802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280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2018. 8. 2.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action(29) &amp; Item(14)</a:t>
            </a:r>
            <a:r>
              <a:rPr lang="en-US" altLang="ko-KR" baseline="0" dirty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2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/>
              <a:t>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Critical 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consistency with 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573985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270658"/>
              </p:ext>
            </p:extLst>
          </p:nvPr>
        </p:nvGraphicFramePr>
        <p:xfrm>
          <a:off x="467544" y="1272583"/>
          <a:ext cx="7488832" cy="330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8D92D3-E481-0F4A-9B0F-A0F60EA601D4}"/>
              </a:ext>
            </a:extLst>
          </p:cNvPr>
          <p:cNvSpPr txBox="1"/>
          <p:nvPr/>
        </p:nvSpPr>
        <p:spPr>
          <a:xfrm>
            <a:off x="6662872" y="2838596"/>
            <a:ext cx="24811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Code review : 36.5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Static analysis : 10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Unit test : 67.9</a:t>
            </a:r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Integeration</a:t>
            </a:r>
            <a:r>
              <a:rPr kumimoji="1" lang="en-US" altLang="ko-KR" dirty="0">
                <a:solidFill>
                  <a:srgbClr val="FF0000"/>
                </a:solidFill>
              </a:rPr>
              <a:t> test :36.5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System test : 41.2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Mutation test : 11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(6/21 ~ 26) :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2843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(7/9 ~ 11) : 15h (1h * 3days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10h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266999"/>
              </p:ext>
            </p:extLst>
          </p:nvPr>
        </p:nvGraphicFramePr>
        <p:xfrm>
          <a:off x="3779912" y="3284984"/>
          <a:ext cx="3744416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(7/11 ~ 13) : 30h (2h * 3days * All 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25.3h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Getter &amp; setter methods are added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Statement Coverage : 90% / Branch Coverage : 80%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(7/16 ~ 20, 26~27) : 55h  (2h * 5.5 days *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 67.9h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: 84%, branch : 67%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(7/23) : 5h (5 h * 1 member)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(7/23) : 11h (5.5h * 2 members)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</a:t>
            </a:r>
          </a:p>
          <a:p>
            <a:pPr lvl="1">
              <a:lnSpc>
                <a:spcPts val="28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33478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(7/18~20, 26~30) : 60h (3h * 6days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3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(7/16~17, 19~25, 30~31) : 80h (5h * 8days * 2 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41.2h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Cases : 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97.1%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5714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915816" y="4149080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Fabulous than Kimchi and </a:t>
            </a:r>
            <a:r>
              <a:rPr lang="en-US" altLang="ko-KR" sz="26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  <p:pic>
        <p:nvPicPr>
          <p:cNvPr id="2" name="014.방탄소년단 - DNA.mp3">
            <a:hlinkClick r:id="" action="ppaction://media"/>
            <a:extLst>
              <a:ext uri="{FF2B5EF4-FFF2-40B4-BE49-F238E27FC236}">
                <a16:creationId xmlns:a16="http://schemas.microsoft.com/office/drawing/2014/main" id="{CBF7F4D2-087E-554A-9B51-F28F193D9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07672" y="55815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</a:p>
          <a:p>
            <a:r>
              <a:rPr kumimoji="1" lang="en" altLang="ko-KR" b="1" i="1" dirty="0"/>
              <a:t>more enjoyable than development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b="1" dirty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impressed about how Top level SW companies make </a:t>
            </a:r>
          </a:p>
          <a:p>
            <a:r>
              <a:rPr kumimoji="1" lang="en-US" altLang="ko-KR" b="1" i="1" dirty="0"/>
              <a:t>effort to ensure SW Quality.  Applying valuable </a:t>
            </a:r>
          </a:p>
          <a:p>
            <a:r>
              <a:rPr kumimoji="1" lang="en-US" altLang="ko-KR" b="1" i="1" dirty="0"/>
              <a:t>techniques to my work is my homework.</a:t>
            </a:r>
            <a:r>
              <a:rPr kumimoji="1" lang="en" altLang="ko-KR" b="1" i="1" dirty="0"/>
              <a:t>   </a:t>
            </a:r>
            <a:r>
              <a:rPr kumimoji="1" lang="en" altLang="ko-KR" sz="1400" dirty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learned about various techniques and tools</a:t>
            </a:r>
          </a:p>
          <a:p>
            <a:r>
              <a:rPr kumimoji="1" lang="en-US" altLang="ko-KR" b="1" i="1" dirty="0"/>
              <a:t>It seems to be about to lead ‘well’ in collaboration.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/>
              <a:t> 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nice to be able to study intensively. </a:t>
            </a:r>
          </a:p>
          <a:p>
            <a:r>
              <a:rPr kumimoji="1" lang="en-US" altLang="ko-KR" b="1" i="1" dirty="0"/>
              <a:t>I will try to apply various quality techniques </a:t>
            </a:r>
          </a:p>
          <a:p>
            <a:r>
              <a:rPr kumimoji="1" lang="en-US" altLang="ko-KR" b="1" i="1" dirty="0"/>
              <a:t>appropriately to actual projects.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/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experience to work SDET during project. </a:t>
            </a:r>
          </a:p>
          <a:p>
            <a:r>
              <a:rPr kumimoji="1" lang="en-US" altLang="ko-KR" b="1" i="1" dirty="0"/>
              <a:t>I will try to apply what I learned in this course </a:t>
            </a:r>
          </a:p>
          <a:p>
            <a:r>
              <a:rPr kumimoji="1" lang="en-US" altLang="ko-KR" b="1" i="1" dirty="0"/>
              <a:t>to my work.                                       </a:t>
            </a:r>
            <a:r>
              <a:rPr kumimoji="1" lang="en-US" altLang="ko-KR" sz="1400" i="1" dirty="0"/>
              <a:t> </a:t>
            </a:r>
            <a:r>
              <a:rPr kumimoji="1" lang="en-US" altLang="ko-KR" sz="1400" dirty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27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NG Defect - TC List</a:t>
            </a: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3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- Line coverage : 90%,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- Branch coverage : 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-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– Pass Rate :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Requirements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made implementation and source modification difficult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Using external JIRA tools that team members feel familiar.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Many 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Simultaneously 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(420 h)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 (401.2 h)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 (410.4 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graphicFrame>
        <p:nvGraphicFramePr>
          <p:cNvPr id="10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318407"/>
              </p:ext>
            </p:extLst>
          </p:nvPr>
        </p:nvGraphicFramePr>
        <p:xfrm>
          <a:off x="208634" y="980728"/>
          <a:ext cx="8467822" cy="3807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2300</Words>
  <Application>Microsoft Macintosh PowerPoint</Application>
  <PresentationFormat>화면 슬라이드 쇼(4:3)</PresentationFormat>
  <Paragraphs>521</Paragraphs>
  <Slides>28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237</cp:revision>
  <dcterms:created xsi:type="dcterms:W3CDTF">2018-07-20T19:33:24Z</dcterms:created>
  <dcterms:modified xsi:type="dcterms:W3CDTF">2018-08-02T18:10:25Z</dcterms:modified>
</cp:coreProperties>
</file>